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80" r:id="rId5"/>
    <p:sldId id="262" r:id="rId6"/>
    <p:sldId id="275" r:id="rId7"/>
    <p:sldId id="261" r:id="rId8"/>
    <p:sldId id="263" r:id="rId9"/>
    <p:sldId id="264" r:id="rId10"/>
    <p:sldId id="265" r:id="rId11"/>
    <p:sldId id="266" r:id="rId12"/>
    <p:sldId id="277" r:id="rId13"/>
    <p:sldId id="268" r:id="rId14"/>
    <p:sldId id="269" r:id="rId15"/>
    <p:sldId id="270" r:id="rId16"/>
    <p:sldId id="27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61EA1D-8FA4-408B-B38B-AF2DB43C32C9}" v="841" dt="2019-02-12T11:39:48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30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6F954-DFE3-4B56-8F13-BE55A298A19B}" type="datetimeFigureOut">
              <a:rPr lang="nl-NL" smtClean="0"/>
              <a:t>5-3-2019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FDD04-5D14-4EFC-8FA2-8C7C534915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465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134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Laat de studenten bij elkaar een trui uittrekken en schoenen en sokken bij elkaar aan en uittrekken. Bespreek hoe het voelt het dat een ander dit bij je doet.</a:t>
            </a:r>
          </a:p>
          <a:p>
            <a:endParaRPr lang="nl-NL" dirty="0" smtClean="0"/>
          </a:p>
          <a:p>
            <a:r>
              <a:rPr lang="nl-NL" dirty="0" smtClean="0"/>
              <a:t>Stop het filmpje steeds en bepreek klassikaal de fases tijdens het uitkleden.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7621F-6E99-45C2-AF5A-65B20C3E3C9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672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Als je een cliënt moet wassen en die ligt naakt voor je, leg dan altijd een handdoek over de genitaliën. </a:t>
            </a:r>
            <a:r>
              <a:rPr lang="nl-NL" dirty="0" err="1"/>
              <a:t>Genitalienen</a:t>
            </a:r>
            <a:r>
              <a:rPr lang="nl-NL" dirty="0"/>
              <a:t> was je niet met zeep maar alleen met warm water. Als je hierbij zeep gebruikt wat je niet goed kunt weghalen gaat het jeuken.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721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Wassen doe je van schoon naar vuil. Dus eerst de delen die het schoonst zijn (gezicht, romp en benen) en als laatste de “ vuile”  delen. (oksels en genitaliën)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1092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809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Maak groepjes (</a:t>
            </a:r>
            <a:r>
              <a:rPr lang="nl-NL" dirty="0" err="1"/>
              <a:t>evt</a:t>
            </a:r>
            <a:r>
              <a:rPr lang="nl-NL" dirty="0"/>
              <a:t> dezelfde als waarmee je in het begin van deze les hebt samengewerkt)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946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244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8 groepen maken een presentatie over het onderwerp. Dit kan zijn een demonstratie, een zelfgemaakt filmpje, een </a:t>
            </a:r>
            <a:r>
              <a:rPr lang="nl-NL" dirty="0" err="1"/>
              <a:t>powerpoint</a:t>
            </a:r>
            <a:r>
              <a:rPr lang="nl-NL" dirty="0"/>
              <a:t>, een voorbeeld en dergelijke.</a:t>
            </a:r>
          </a:p>
          <a:p>
            <a:endParaRPr lang="nl-NL" dirty="0"/>
          </a:p>
          <a:p>
            <a:r>
              <a:rPr lang="nl-NL" dirty="0"/>
              <a:t> </a:t>
            </a:r>
          </a:p>
          <a:p>
            <a:r>
              <a:rPr lang="nl-NL" dirty="0"/>
              <a:t>Criteria:</a:t>
            </a:r>
          </a:p>
          <a:p>
            <a:endParaRPr lang="nl-NL" dirty="0"/>
          </a:p>
          <a:p>
            <a:r>
              <a:rPr lang="nl-NL" dirty="0"/>
              <a:t>- De presentatie duurt 5-10 minuten</a:t>
            </a:r>
          </a:p>
          <a:p>
            <a:endParaRPr lang="nl-NL" dirty="0"/>
          </a:p>
          <a:p>
            <a:r>
              <a:rPr lang="nl-NL" dirty="0"/>
              <a:t>- Je gebruikt de theorie uit het boek</a:t>
            </a:r>
          </a:p>
          <a:p>
            <a:endParaRPr lang="nl-NL" dirty="0"/>
          </a:p>
          <a:p>
            <a:r>
              <a:rPr lang="nl-NL" dirty="0"/>
              <a:t>- Ieder groepslid heeft een aandeel</a:t>
            </a:r>
          </a:p>
          <a:p>
            <a:endParaRPr lang="nl-NL" dirty="0"/>
          </a:p>
          <a:p>
            <a:r>
              <a:rPr lang="nl-NL" dirty="0"/>
              <a:t>- Je zorgt ervoor dat de klas een duidelijke herhaling krijgt van de theorie</a:t>
            </a:r>
          </a:p>
          <a:p>
            <a:endParaRPr lang="nl-NL" dirty="0"/>
          </a:p>
          <a:p>
            <a:pPr marL="171450" indent="-171450">
              <a:buFontTx/>
              <a:buChar char="-"/>
            </a:pPr>
            <a:r>
              <a:rPr lang="nl-NL" dirty="0"/>
              <a:t>Je zorgt ervoor dat je materialen die nodig zijn bij je hebt.</a:t>
            </a:r>
          </a:p>
          <a:p>
            <a:endParaRPr lang="nl-NL" dirty="0"/>
          </a:p>
          <a:p>
            <a:r>
              <a:rPr lang="nl-NL" dirty="0"/>
              <a:t>Presentatie wordt gegeven in de 5</a:t>
            </a:r>
            <a:r>
              <a:rPr lang="nl-NL" baseline="30000" dirty="0"/>
              <a:t>e</a:t>
            </a:r>
            <a:r>
              <a:rPr lang="nl-NL" dirty="0"/>
              <a:t> week van deze periode.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094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Als er tijd over is kunnen de studenten vast beginnen aan hun eindopdracht van de ADL.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BF6A4-9AEF-43D6-A40E-3835F371F8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977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138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Hou rekening met ethische aspecten als het op een andere manier doen dan de cliënt het gewend is. Daarnaast gebeurd het op andere tijden etc.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609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276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982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266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9FDD04-5D14-4EFC-8FA2-8C7C53491552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43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VSPM5P7Jw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kUbY2nuo6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vak"/>
          <p:cNvSpPr>
            <a:spLocks noGrp="1" noChangeArrowheads="1"/>
          </p:cNvSpPr>
          <p:nvPr>
            <p:ph type="ctrTitle"/>
          </p:nvPr>
        </p:nvSpPr>
        <p:spPr>
          <a:xfrm>
            <a:off x="1240246" y="2899546"/>
            <a:ext cx="5938838" cy="1054100"/>
          </a:xfrm>
        </p:spPr>
        <p:txBody>
          <a:bodyPr/>
          <a:lstStyle/>
          <a:p>
            <a:pPr eaLnBrk="1" hangingPunct="1"/>
            <a:r>
              <a:rPr lang="nl-NL" altLang="nl-NL" dirty="0"/>
              <a:t>ADL</a:t>
            </a:r>
          </a:p>
        </p:txBody>
      </p:sp>
      <p:sp>
        <p:nvSpPr>
          <p:cNvPr id="3075" name="Datumvak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r>
              <a:rPr lang="nl-NL" altLang="nl-NL" dirty="0"/>
              <a:t>Les 1</a:t>
            </a:r>
          </a:p>
          <a:p>
            <a:pPr>
              <a:lnSpc>
                <a:spcPts val="2600"/>
              </a:lnSpc>
            </a:pPr>
            <a:endParaRPr lang="nl-NL" altLang="nl-NL" dirty="0"/>
          </a:p>
        </p:txBody>
      </p:sp>
      <p:sp>
        <p:nvSpPr>
          <p:cNvPr id="3076" name="Spreker"/>
          <p:cNvSpPr txBox="1">
            <a:spLocks noChangeArrowheads="1"/>
          </p:cNvSpPr>
          <p:nvPr/>
        </p:nvSpPr>
        <p:spPr bwMode="auto">
          <a:xfrm>
            <a:off x="3683000" y="5084763"/>
            <a:ext cx="5938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nl-NL" altLang="nl-NL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2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Anderen ondersteunen bij de ADL  (ethiek)</a:t>
            </a:r>
          </a:p>
          <a:p>
            <a:endParaRPr lang="nl-NL" dirty="0"/>
          </a:p>
          <a:p>
            <a:pPr>
              <a:buFontTx/>
              <a:buChar char="-"/>
            </a:pPr>
            <a:r>
              <a:rPr lang="nl-NL" dirty="0"/>
              <a:t>Hoe zou jij het vinden om verzorgd te worden, als je zelf niets meer kan? 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Als cliënten dit niet prettig vinden wat kun je dan doen en waar houd je rekening mee?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81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pPr marL="342900" indent="-342900">
              <a:defRPr/>
            </a:pPr>
            <a:r>
              <a:rPr lang="nl-NL" i="1" dirty="0"/>
              <a:t>Wat heb je nodig om een ander te ondersteunen bij de persoonlijke verzorging?</a:t>
            </a:r>
          </a:p>
          <a:p>
            <a:pPr marL="0" indent="0">
              <a:buNone/>
              <a:defRPr/>
            </a:pPr>
            <a:endParaRPr lang="nl-NL" dirty="0"/>
          </a:p>
          <a:p>
            <a:pPr marL="342900" indent="-342900">
              <a:defRPr/>
            </a:pPr>
            <a:r>
              <a:rPr lang="nl-NL" dirty="0"/>
              <a:t>Bedenk daarna samen wat er voor nodig is dit te kunnen bereiken </a:t>
            </a:r>
          </a:p>
          <a:p>
            <a:pPr marL="342900" indent="-342900">
              <a:defRPr/>
            </a:pPr>
            <a:endParaRPr lang="nl-NL" dirty="0"/>
          </a:p>
          <a:p>
            <a:pPr marL="342900" indent="-342900"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5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Aan- en uitkleden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Ondersteunen bij het aan en uitkleden </a:t>
            </a:r>
          </a:p>
          <a:p>
            <a:r>
              <a:rPr lang="nl-NL" dirty="0" smtClean="0"/>
              <a:t>Hoe doe je dat?</a:t>
            </a:r>
          </a:p>
          <a:p>
            <a:endParaRPr lang="nl-NL" dirty="0"/>
          </a:p>
          <a:p>
            <a:r>
              <a:rPr lang="nl-NL" dirty="0" smtClean="0">
                <a:hlinkClick r:id="rId3"/>
              </a:rPr>
              <a:t>Filmpje aan- en uitkleden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51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Wassen, baden en douchen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/>
              <a:t>Probeer de cliënt een gevoel van zelfstandigheid te geven </a:t>
            </a:r>
          </a:p>
          <a:p>
            <a:pPr>
              <a:buFontTx/>
              <a:buChar char="-"/>
            </a:pPr>
            <a:r>
              <a:rPr lang="nl-NL" dirty="0"/>
              <a:t>Vertel alle stappen die je gaat doen, zodat de cliënt is voorbereid </a:t>
            </a:r>
          </a:p>
          <a:p>
            <a:pPr>
              <a:buFontTx/>
              <a:buChar char="-"/>
            </a:pPr>
            <a:r>
              <a:rPr lang="nl-NL" dirty="0"/>
              <a:t>Zorg voor privacy 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Wees voorbereid:</a:t>
            </a:r>
          </a:p>
          <a:p>
            <a:endParaRPr lang="nl-NL" dirty="0"/>
          </a:p>
          <a:p>
            <a:r>
              <a:rPr lang="nl-NL" dirty="0"/>
              <a:t>Leg alles klaar wat je nodig hebt, zodat je niet voor verassingen komt te staan </a:t>
            </a:r>
          </a:p>
        </p:txBody>
      </p:sp>
    </p:spTree>
    <p:extLst>
      <p:ext uri="{BB962C8B-B14F-4D97-AF65-F5344CB8AC3E}">
        <p14:creationId xmlns:p14="http://schemas.microsoft.com/office/powerpoint/2010/main" val="38250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Wassen, baden en douchen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De algemene werkwijze: </a:t>
            </a:r>
          </a:p>
          <a:p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Zorg voor privacy en wees voorbereid </a:t>
            </a:r>
          </a:p>
          <a:p>
            <a:pPr marL="457200" indent="-457200">
              <a:buAutoNum type="arabicPeriod"/>
            </a:pPr>
            <a:r>
              <a:rPr lang="nl-NL" dirty="0"/>
              <a:t>Leg alle spullen die je nodig hebt klaar </a:t>
            </a:r>
          </a:p>
          <a:p>
            <a:pPr marL="457200" indent="-457200">
              <a:buAutoNum type="arabicPeriod"/>
            </a:pPr>
            <a:r>
              <a:rPr lang="nl-NL" dirty="0"/>
              <a:t>Zorg ervoor dat de cliënt comfortabel is </a:t>
            </a:r>
          </a:p>
          <a:p>
            <a:pPr marL="457200" indent="-457200">
              <a:buAutoNum type="arabicPeriod"/>
            </a:pPr>
            <a:r>
              <a:rPr lang="nl-NL" dirty="0"/>
              <a:t>Begin met wassen en- douchen van boven naar beneden </a:t>
            </a:r>
          </a:p>
          <a:p>
            <a:pPr marL="457200" indent="-457200">
              <a:buAutoNum type="arabicPeriod"/>
            </a:pPr>
            <a:r>
              <a:rPr lang="nl-NL" dirty="0"/>
              <a:t>Zorg ervoor dat er geen vocht of vuil tussen huidplooien blijft hangen </a:t>
            </a:r>
          </a:p>
          <a:p>
            <a:pPr marL="457200" indent="-457200">
              <a:buAutoNum type="arabicPeriod"/>
            </a:pPr>
            <a:r>
              <a:rPr lang="nl-NL" dirty="0"/>
              <a:t>Droog de cliënt goed af, en zorg ervoor dat hij zich prettig voelt. </a:t>
            </a:r>
          </a:p>
        </p:txBody>
      </p:sp>
    </p:spTree>
    <p:extLst>
      <p:ext uri="{BB962C8B-B14F-4D97-AF65-F5344CB8AC3E}">
        <p14:creationId xmlns:p14="http://schemas.microsoft.com/office/powerpoint/2010/main" val="1699905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Wassen aan de wasbak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Wassen aan de wastafel </a:t>
            </a:r>
          </a:p>
          <a:p>
            <a:r>
              <a:rPr lang="nl-NL" dirty="0"/>
              <a:t>Hoe doe je dat?</a:t>
            </a:r>
          </a:p>
          <a:p>
            <a:endParaRPr lang="nl-NL" dirty="0"/>
          </a:p>
          <a:p>
            <a:r>
              <a:rPr lang="nl-NL" dirty="0">
                <a:hlinkClick r:id="rId3"/>
              </a:rPr>
              <a:t>https://www.youtube.com/watch?v=9kUbY2nuo6s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4744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Eindopdracht ADL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Lees de eindopdracht door </a:t>
            </a:r>
          </a:p>
          <a:p>
            <a:pPr marL="0" indent="0">
              <a:buNone/>
            </a:pPr>
            <a:r>
              <a:rPr lang="nl-NL" dirty="0"/>
              <a:t>Maak groepjes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Ga alvast aan de slag met de eindopdracht </a:t>
            </a:r>
          </a:p>
        </p:txBody>
      </p:sp>
    </p:spTree>
    <p:extLst>
      <p:ext uri="{BB962C8B-B14F-4D97-AF65-F5344CB8AC3E}">
        <p14:creationId xmlns:p14="http://schemas.microsoft.com/office/powerpoint/2010/main" val="113146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Afsluiting 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Samenvatten 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Feedback 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Vooruitblik </a:t>
            </a:r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400695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Wat gaan we doen vandaag?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altLang="nl-NL" dirty="0"/>
              <a:t>Uitleg van het vak  </a:t>
            </a:r>
          </a:p>
          <a:p>
            <a:r>
              <a:rPr lang="nl-NL" altLang="nl-NL" dirty="0"/>
              <a:t>Theorie ADL met ondersteuning filmpjes </a:t>
            </a:r>
          </a:p>
          <a:p>
            <a:r>
              <a:rPr lang="nl-NL" altLang="nl-NL" dirty="0"/>
              <a:t>Doornemen eindopdracht </a:t>
            </a:r>
          </a:p>
          <a:p>
            <a:r>
              <a:rPr lang="nl-NL" altLang="nl-NL" dirty="0"/>
              <a:t>Afsluiting </a:t>
            </a:r>
          </a:p>
          <a:p>
            <a:pPr eaLnBrk="1" hangingPunct="1"/>
            <a:endParaRPr lang="nl-NL" altLang="nl-NL" b="1" dirty="0"/>
          </a:p>
          <a:p>
            <a:pPr eaLnBrk="1" hangingPunct="1"/>
            <a:endParaRPr lang="nl-NL" altLang="nl-NL" b="1" dirty="0"/>
          </a:p>
        </p:txBody>
      </p:sp>
    </p:spTree>
    <p:extLst>
      <p:ext uri="{BB962C8B-B14F-4D97-AF65-F5344CB8AC3E}">
        <p14:creationId xmlns:p14="http://schemas.microsoft.com/office/powerpoint/2010/main" val="348386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vak ADL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336873"/>
            <a:ext cx="10671302" cy="3599316"/>
          </a:xfrm>
        </p:spPr>
        <p:txBody>
          <a:bodyPr>
            <a:normAutofit fontScale="92500" lnSpcReduction="10000"/>
          </a:bodyPr>
          <a:lstStyle/>
          <a:p>
            <a:endParaRPr lang="nl-NL" sz="2800" dirty="0"/>
          </a:p>
          <a:p>
            <a:pPr>
              <a:buFont typeface="Wingdings" pitchFamily="2" charset="2"/>
              <a:buChar char="v"/>
            </a:pPr>
            <a:r>
              <a:rPr lang="nl-NL" sz="2800" dirty="0"/>
              <a:t> 5 weken 1,5 uur</a:t>
            </a:r>
          </a:p>
          <a:p>
            <a:pPr>
              <a:buFont typeface="Wingdings" pitchFamily="2" charset="2"/>
              <a:buChar char="v"/>
            </a:pPr>
            <a:endParaRPr lang="nl-NL" sz="2800" dirty="0"/>
          </a:p>
          <a:p>
            <a:pPr>
              <a:buFont typeface="Wingdings" pitchFamily="2" charset="2"/>
              <a:buChar char="v"/>
            </a:pPr>
            <a:r>
              <a:rPr lang="nl-NL" sz="2800" dirty="0"/>
              <a:t>Theorie met ondersteunende video’s</a:t>
            </a:r>
          </a:p>
          <a:p>
            <a:pPr>
              <a:buFont typeface="Wingdings" pitchFamily="2" charset="2"/>
              <a:buChar char="v"/>
            </a:pPr>
            <a:endParaRPr lang="nl-NL" sz="2800" dirty="0"/>
          </a:p>
          <a:p>
            <a:pPr>
              <a:buFont typeface="Wingdings" pitchFamily="2" charset="2"/>
              <a:buChar char="v"/>
            </a:pPr>
            <a:r>
              <a:rPr lang="nl-NL" sz="2800" dirty="0"/>
              <a:t> Boek: Methodiek en begeleiden</a:t>
            </a:r>
          </a:p>
          <a:p>
            <a:pPr>
              <a:buFont typeface="Wingdings" pitchFamily="2" charset="2"/>
              <a:buChar char="v"/>
            </a:pPr>
            <a:endParaRPr lang="nl-NL" sz="2800" dirty="0"/>
          </a:p>
          <a:p>
            <a:pPr>
              <a:buFont typeface="Wingdings" pitchFamily="2" charset="2"/>
              <a:buChar char="v"/>
            </a:pPr>
            <a:r>
              <a:rPr lang="nl-NL" sz="2800" dirty="0"/>
              <a:t>Toetsing: een voorlichtingspresentatie (week 5</a:t>
            </a:r>
            <a:r>
              <a:rPr lang="nl-NL" sz="2800" dirty="0" smtClean="0"/>
              <a:t>) Zie volgende dia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2180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Eindopdracht ADL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754" y="2155371"/>
            <a:ext cx="11848012" cy="4480560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Maak in een groepje een presentatie </a:t>
            </a:r>
            <a:r>
              <a:rPr lang="nl-NL" sz="3600" b="1" dirty="0" smtClean="0"/>
              <a:t>of</a:t>
            </a:r>
            <a:r>
              <a:rPr lang="nl-NL" dirty="0" smtClean="0"/>
              <a:t> een filmpje </a:t>
            </a:r>
            <a:r>
              <a:rPr lang="nl-NL" sz="3600" b="1" dirty="0" smtClean="0"/>
              <a:t>of</a:t>
            </a:r>
            <a:r>
              <a:rPr lang="nl-NL" dirty="0" smtClean="0"/>
              <a:t> individueel een verslag (minimaal 2 en maximaal 4 A-4tjes) van een ADL handeling. </a:t>
            </a:r>
          </a:p>
          <a:p>
            <a:r>
              <a:rPr lang="nl-NL" dirty="0" smtClean="0"/>
              <a:t>Benoem aspecten die bij de handeling horen zoals:</a:t>
            </a:r>
          </a:p>
          <a:p>
            <a:pPr marL="0" indent="0">
              <a:buNone/>
            </a:pPr>
            <a:r>
              <a:rPr lang="nl-NL" dirty="0" smtClean="0"/>
              <a:t>- Waarom moet je het doen bij de cliënt?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- Wat heb je nodig?</a:t>
            </a:r>
          </a:p>
          <a:p>
            <a:pPr marL="0" indent="0">
              <a:buNone/>
            </a:pPr>
            <a:r>
              <a:rPr lang="nl-NL" dirty="0" smtClean="0"/>
              <a:t>- Hoe voer je de handeling uit?</a:t>
            </a:r>
          </a:p>
          <a:p>
            <a:pPr marL="0" indent="0">
              <a:buNone/>
            </a:pPr>
            <a:r>
              <a:rPr lang="nl-NL" dirty="0" smtClean="0"/>
              <a:t>- Met welke aspecten rondom schaamte en privacy moet je rekening houden?</a:t>
            </a:r>
          </a:p>
          <a:p>
            <a:endParaRPr lang="nl-NL" dirty="0"/>
          </a:p>
          <a:p>
            <a:r>
              <a:rPr lang="nl-NL" dirty="0" smtClean="0"/>
              <a:t>Presentatie of filmpje wordt </a:t>
            </a:r>
            <a:r>
              <a:rPr lang="nl-NL" b="1" u="sng" dirty="0" smtClean="0"/>
              <a:t>in de les van week 5 van dit blok </a:t>
            </a:r>
            <a:r>
              <a:rPr lang="nl-NL" dirty="0" smtClean="0"/>
              <a:t>gegeven of getoond. </a:t>
            </a:r>
          </a:p>
          <a:p>
            <a:r>
              <a:rPr lang="nl-NL" dirty="0" smtClean="0"/>
              <a:t>Een verslag dient voorafgaand aan de les te zijn ingeleverd bij de docent.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884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ADL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>
          <a:xfrm>
            <a:off x="2423592" y="1988840"/>
            <a:ext cx="6995988" cy="720080"/>
          </a:xfrm>
        </p:spPr>
        <p:txBody>
          <a:bodyPr/>
          <a:lstStyle/>
          <a:p>
            <a:pPr eaLnBrk="1" hangingPunct="1"/>
            <a:r>
              <a:rPr lang="nl-NL" altLang="nl-NL" b="1" dirty="0"/>
              <a:t>Wat betekent ADL?</a:t>
            </a:r>
          </a:p>
          <a:p>
            <a:pPr eaLnBrk="1" hangingPunct="1"/>
            <a:endParaRPr lang="nl-NL" altLang="nl-NL" b="1" dirty="0"/>
          </a:p>
          <a:p>
            <a:pPr eaLnBrk="1" hangingPunct="1"/>
            <a:endParaRPr lang="nl-NL" altLang="nl-NL" b="1" dirty="0"/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351584" y="2852936"/>
            <a:ext cx="483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- Algemene dagelijkse levensverrichtingen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351584" y="393305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Waar kun je dan aan denken?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495600" y="4869161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 </a:t>
            </a:r>
            <a:r>
              <a:rPr lang="nl-NL" b="1" dirty="0"/>
              <a:t>Dagelijkse activiteiten, zoals aankleden, wassen, eten, drinken, huishouding, tuinieren etc.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986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b="1" dirty="0"/>
              <a:t>Als je jezelf kunt verzorgen, kun je ook een ander verzorgen</a:t>
            </a:r>
          </a:p>
          <a:p>
            <a:endParaRPr lang="nl-NL" altLang="nl-NL" b="1" dirty="0"/>
          </a:p>
          <a:p>
            <a:endParaRPr lang="nl-NL" altLang="nl-NL" b="1" dirty="0"/>
          </a:p>
          <a:p>
            <a:r>
              <a:rPr lang="nl-NL" altLang="nl-NL" dirty="0"/>
              <a:t>Ben je het hier mee eens- ga dan staan </a:t>
            </a:r>
          </a:p>
          <a:p>
            <a:r>
              <a:rPr lang="nl-NL" altLang="nl-NL" dirty="0"/>
              <a:t>Ben je het hier mee oneens – blijf dan zitten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19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ADL- Alle dagelijkse levensverrichtingen 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Je kunt jezelf iedere dag douchen en aankleden. </a:t>
            </a:r>
          </a:p>
          <a:p>
            <a:pPr eaLnBrk="1" hangingPunct="1"/>
            <a:r>
              <a:rPr lang="nl-NL" altLang="nl-NL" dirty="0"/>
              <a:t>Dan kun je toch ook een oudere cliënt, iemand met een beperking of een baby verzorgen? 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Dat lijkt misschien zo, maar cliënten hebben meer of andere dingen nodig dan jijzelf. 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Hoe jij cliënten kunt ondersteunen bij hun persoonlijke verzorging, is het onderwerp van dit thema.</a:t>
            </a:r>
          </a:p>
        </p:txBody>
      </p:sp>
    </p:spTree>
    <p:extLst>
      <p:ext uri="{BB962C8B-B14F-4D97-AF65-F5344CB8AC3E}">
        <p14:creationId xmlns:p14="http://schemas.microsoft.com/office/powerpoint/2010/main" val="291527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ADL opdracht 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Tx/>
              <a:buChar char="-"/>
            </a:pPr>
            <a:r>
              <a:rPr lang="nl-NL" altLang="nl-NL" dirty="0"/>
              <a:t>Werk in groepjes </a:t>
            </a:r>
          </a:p>
          <a:p>
            <a:pPr eaLnBrk="1" hangingPunct="1">
              <a:buFontTx/>
              <a:buChar char="-"/>
            </a:pPr>
            <a:r>
              <a:rPr lang="nl-NL" altLang="nl-NL" dirty="0"/>
              <a:t> Kies een van jullie stages uit om mee te werken. </a:t>
            </a:r>
          </a:p>
          <a:p>
            <a:pPr eaLnBrk="1" hangingPunct="1">
              <a:buFontTx/>
              <a:buChar char="-"/>
            </a:pPr>
            <a:r>
              <a:rPr lang="nl-NL" altLang="nl-NL" dirty="0"/>
              <a:t>Schrijf minimaal 7 ADL verrichtingen op die je kunt tegenkomen tijdens je stage</a:t>
            </a:r>
          </a:p>
          <a:p>
            <a:pPr eaLnBrk="1" hangingPunct="1">
              <a:buFontTx/>
              <a:buChar char="-"/>
            </a:pPr>
            <a:r>
              <a:rPr lang="nl-NL" altLang="nl-NL" dirty="0"/>
              <a:t>Ga na hoe jullie dat zouden aanpakken </a:t>
            </a:r>
          </a:p>
          <a:p>
            <a:pPr eaLnBrk="1" hangingPunct="1">
              <a:buFontTx/>
              <a:buChar char="-"/>
            </a:pPr>
            <a:r>
              <a:rPr lang="nl-NL" altLang="nl-NL" dirty="0"/>
              <a:t>Vertel ook waarom het zo belangrijk is om cliënten te begeleiden bij de 7 ADL verrichtingen </a:t>
            </a:r>
          </a:p>
          <a:p>
            <a:pPr eaLnBrk="1" hangingPunct="1">
              <a:buFontTx/>
              <a:buChar char="-"/>
            </a:pPr>
            <a:endParaRPr lang="nl-NL" altLang="nl-NL" dirty="0"/>
          </a:p>
          <a:p>
            <a:pPr eaLnBrk="1" hangingPunct="1">
              <a:buFontTx/>
              <a:buChar char="-"/>
            </a:pPr>
            <a:r>
              <a:rPr lang="nl-NL" altLang="nl-NL" dirty="0"/>
              <a:t>Jullie krijgen hier 10 minuten de tijd voor </a:t>
            </a:r>
          </a:p>
          <a:p>
            <a:pPr eaLnBrk="1" hangingPunct="1">
              <a:buFontTx/>
              <a:buChar char="-"/>
            </a:pPr>
            <a:endParaRPr lang="nl-NL" altLang="nl-NL" dirty="0"/>
          </a:p>
          <a:p>
            <a:pPr eaLnBrk="1" hangingPunct="1">
              <a:buFontTx/>
              <a:buChar char="-"/>
            </a:pPr>
            <a:r>
              <a:rPr lang="nl-NL" altLang="nl-NL" dirty="0"/>
              <a:t>Daarna bespreken we het klassikaal na </a:t>
            </a:r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7862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thema 18 en 19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Waarom is goede zorg zo belangrijk: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Persoonlijk verzorging (denk aan je eigen routine elke dag)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- Gezondheid</a:t>
            </a:r>
          </a:p>
          <a:p>
            <a:pPr lvl="1">
              <a:buFontTx/>
              <a:buChar char="-"/>
            </a:pPr>
            <a:r>
              <a:rPr lang="nl-NL" i="1" dirty="0"/>
              <a:t>Je bent schoon en verzorgd </a:t>
            </a:r>
          </a:p>
          <a:p>
            <a:pPr lvl="1">
              <a:buFontTx/>
              <a:buChar char="-"/>
            </a:pPr>
            <a:r>
              <a:rPr lang="nl-NL" i="1" dirty="0"/>
              <a:t>Geeft een goed gevoel van eigenwaarde </a:t>
            </a:r>
          </a:p>
          <a:p>
            <a:pPr lvl="1">
              <a:buFontTx/>
              <a:buChar char="-"/>
            </a:pPr>
            <a:r>
              <a:rPr lang="nl-NL" i="1" dirty="0"/>
              <a:t>Goed voor je gezondheid</a:t>
            </a:r>
          </a:p>
        </p:txBody>
      </p:sp>
    </p:spTree>
    <p:extLst>
      <p:ext uri="{BB962C8B-B14F-4D97-AF65-F5344CB8AC3E}">
        <p14:creationId xmlns:p14="http://schemas.microsoft.com/office/powerpoint/2010/main" val="296985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927</Words>
  <Application>Microsoft Office PowerPoint</Application>
  <PresentationFormat>Breedbeeld</PresentationFormat>
  <Paragraphs>157</Paragraphs>
  <Slides>17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Berlijn</vt:lpstr>
      <vt:lpstr>ADL</vt:lpstr>
      <vt:lpstr>Wat gaan we doen vandaag?</vt:lpstr>
      <vt:lpstr>Het vak ADL</vt:lpstr>
      <vt:lpstr>Eindopdracht ADL </vt:lpstr>
      <vt:lpstr>ADL</vt:lpstr>
      <vt:lpstr>Stelling</vt:lpstr>
      <vt:lpstr>ADL- Alle dagelijkse levensverrichtingen </vt:lpstr>
      <vt:lpstr>ADL opdracht </vt:lpstr>
      <vt:lpstr>Theorie thema 18 en 19</vt:lpstr>
      <vt:lpstr>Theorie </vt:lpstr>
      <vt:lpstr>Opdracht </vt:lpstr>
      <vt:lpstr>Aan- en uitkleden</vt:lpstr>
      <vt:lpstr>Wassen, baden en douchen</vt:lpstr>
      <vt:lpstr>Wassen, baden en douchen </vt:lpstr>
      <vt:lpstr>Wassen aan de wasbak </vt:lpstr>
      <vt:lpstr>Eindopdracht ADL </vt:lpstr>
      <vt:lpstr>Afsluiting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ADL</dc:title>
  <dc:creator>Marcella Hoog</dc:creator>
  <cp:lastModifiedBy>Ilse Mellema - Peper</cp:lastModifiedBy>
  <cp:revision>12</cp:revision>
  <dcterms:created xsi:type="dcterms:W3CDTF">2017-10-15T10:17:12Z</dcterms:created>
  <dcterms:modified xsi:type="dcterms:W3CDTF">2019-03-05T16:31:30Z</dcterms:modified>
</cp:coreProperties>
</file>